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0" r:id="rId5"/>
    <p:sldId id="261" r:id="rId6"/>
    <p:sldId id="258" r:id="rId7"/>
    <p:sldId id="262" r:id="rId8"/>
    <p:sldId id="263" r:id="rId9"/>
    <p:sldId id="264" r:id="rId10"/>
    <p:sldId id="265"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CB83E-EAD4-49C6-A1B6-9F02F92EDAE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E93B4D5-D4B2-4ED6-B81E-63FBABC4F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399D007-DC46-4D67-89BD-68EAF0E63556}"/>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5542E89B-AD37-433F-A0D7-F34D040904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A0B595-0444-4846-94F4-0AC6793D8C38}"/>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103581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8FDAF-A94C-47D1-A307-CD7322404F3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05848D5-EF53-4CF4-8AFB-C2FADF1605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3F1EB7-A9D9-4404-96F9-1E4E9AB1963D}"/>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6BF99A70-C729-40D9-9A28-AD6C93F88B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54A196-DDEA-4308-8E5E-9C562D3B5DF9}"/>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361600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D1152E-10F4-4A57-84DC-414007DD01C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BD60E1E-EB41-4F10-ADDC-D3E5FA4378B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F1821A-50CF-4F45-90D7-A0066075D311}"/>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2E35BBFC-81E4-4A68-B278-E6DBDE885F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0BCD5D-5A11-4A65-B4F2-5EBBC67F1A85}"/>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22800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B3FDA-7F7B-4984-B794-3FFD7D2D47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B198A9-BEFD-44ED-9B91-4FCAB52912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3C521B-0C70-4771-8D1E-A90A663D2325}"/>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5989126C-7DA0-4F3D-A5DA-287D50AC61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89CC30-F9F3-4650-82C1-4E71A327CD0A}"/>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15307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3DCDA-1376-440A-9C05-0C0A8740D49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146AA87-6E4D-4FA4-BB9C-554170E0DA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CEE3984-D5BE-4DF6-B266-DEC27C9A4CAA}"/>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248A5620-0E91-4A03-92F7-040DADC42C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45212C-D9FA-4FE4-9CA6-95EEF0CB858D}"/>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181266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48145-6B9B-4F93-AAC8-F75879426C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C16408-BBA1-46B7-97A9-96ED6B0B74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2B2722-7C9B-4788-8D40-A52D8E42188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EA13EC5-06E5-4B8E-BAB4-78B17BAB7230}"/>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473AA6FB-AE0A-4350-865F-A17570200B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08508D-A2A3-4F1F-9139-E6E3A619CEC0}"/>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7655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ABF49-B729-43DF-905B-044B0D00FB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403ED8D-2001-4B2F-9D62-9092343BA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1FAE6D-C8E1-453B-A515-3B6B2AF8C04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53273F-5E8D-4477-92B1-2F0D1CA41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C81A2F0-E401-4F2D-8927-AE817E7DF7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1023C9E-93B4-4045-853E-C04A292DD729}"/>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8" name="Tijdelijke aanduiding voor voettekst 7">
            <a:extLst>
              <a:ext uri="{FF2B5EF4-FFF2-40B4-BE49-F238E27FC236}">
                <a16:creationId xmlns:a16="http://schemas.microsoft.com/office/drawing/2014/main" id="{F98697B9-B71F-4268-BEFA-F2863832BF2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B16BBD-EB37-4960-AAA2-0C10E940EFFD}"/>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366904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4C30C-0436-4671-9E73-E78E32D93CE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DBB7DA3-0CA1-4D61-B410-D75A8F14B975}"/>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4" name="Tijdelijke aanduiding voor voettekst 3">
            <a:extLst>
              <a:ext uri="{FF2B5EF4-FFF2-40B4-BE49-F238E27FC236}">
                <a16:creationId xmlns:a16="http://schemas.microsoft.com/office/drawing/2014/main" id="{B35E8CCA-B1E4-4D68-831E-2F09BDF1508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1B184C0-D472-44A5-A5FD-7DC150AF3858}"/>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3235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C400C7D-8C54-4A9E-9F1A-DD3AACFF1825}"/>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3" name="Tijdelijke aanduiding voor voettekst 2">
            <a:extLst>
              <a:ext uri="{FF2B5EF4-FFF2-40B4-BE49-F238E27FC236}">
                <a16:creationId xmlns:a16="http://schemas.microsoft.com/office/drawing/2014/main" id="{D5800360-FC24-4268-83F0-0A55017CABF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DB255D0-6998-422E-AA80-649BA8A7EF79}"/>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239039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85F95-A83F-46EC-9C6E-F92E93B2F13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DB667-214A-46B7-A7E1-E61639D0CA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AB5E3A0-CFE0-434C-A050-8DBA7B96D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7D23D8-E60D-4700-AA57-9E00DAB9BA29}"/>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B6A8E3C6-347F-4B7B-95D6-864535A30A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0B7989-4233-4BE0-9167-31B19AAFC991}"/>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87236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A6621-6EF9-43D2-AC15-6EF5C80691B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1C414B-BD1F-44F9-8B0F-5A202A306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1C5736D-9040-4C7C-8A2A-38C764307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721211D-F582-4ED4-AE2D-4C48441B217A}"/>
              </a:ext>
            </a:extLst>
          </p:cNvPr>
          <p:cNvSpPr>
            <a:spLocks noGrp="1"/>
          </p:cNvSpPr>
          <p:nvPr>
            <p:ph type="dt" sz="half" idx="10"/>
          </p:nvPr>
        </p:nvSpPr>
        <p:spPr/>
        <p:txBody>
          <a:bodyPr/>
          <a:lstStyle/>
          <a:p>
            <a:fld id="{EA252AF7-8E8D-456A-85C1-B4F14D688D49}"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9FD8D7F3-DB9A-4826-949D-5B942A7884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B36335-339D-480B-BB22-00F2B78EA7D3}"/>
              </a:ext>
            </a:extLst>
          </p:cNvPr>
          <p:cNvSpPr>
            <a:spLocks noGrp="1"/>
          </p:cNvSpPr>
          <p:nvPr>
            <p:ph type="sldNum" sz="quarter" idx="12"/>
          </p:nvPr>
        </p:nvSpPr>
        <p:spPr/>
        <p:txBody>
          <a:bodyPr/>
          <a:lstStyle/>
          <a:p>
            <a:fld id="{BC03FA13-DE87-4A0B-9DB5-D39BE6963902}" type="slidenum">
              <a:rPr lang="nl-NL" smtClean="0"/>
              <a:t>‹nr.›</a:t>
            </a:fld>
            <a:endParaRPr lang="nl-NL"/>
          </a:p>
        </p:txBody>
      </p:sp>
    </p:spTree>
    <p:extLst>
      <p:ext uri="{BB962C8B-B14F-4D97-AF65-F5344CB8AC3E}">
        <p14:creationId xmlns:p14="http://schemas.microsoft.com/office/powerpoint/2010/main" val="282437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734450-4CDB-4C74-A327-203E1B1BF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E3C0C8B-1856-415D-8EE9-E7CC5B0A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666FEC-6A8A-44BB-9C4F-A3B5B5F3F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52AF7-8E8D-456A-85C1-B4F14D688D49}"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039AF316-6C44-4FBB-93D0-07D1CC3FF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AACE65F-8950-46A0-99A1-C868F5D85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3FA13-DE87-4A0B-9DB5-D39BE6963902}" type="slidenum">
              <a:rPr lang="nl-NL" smtClean="0"/>
              <a:t>‹nr.›</a:t>
            </a:fld>
            <a:endParaRPr lang="nl-NL"/>
          </a:p>
        </p:txBody>
      </p:sp>
    </p:spTree>
    <p:extLst>
      <p:ext uri="{BB962C8B-B14F-4D97-AF65-F5344CB8AC3E}">
        <p14:creationId xmlns:p14="http://schemas.microsoft.com/office/powerpoint/2010/main" val="59706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EF3C1-022F-440E-AFB0-720EF1A59C6A}"/>
              </a:ext>
            </a:extLst>
          </p:cNvPr>
          <p:cNvSpPr>
            <a:spLocks noGrp="1"/>
          </p:cNvSpPr>
          <p:nvPr>
            <p:ph type="ctrTitle"/>
          </p:nvPr>
        </p:nvSpPr>
        <p:spPr>
          <a:xfrm>
            <a:off x="841247" y="1655286"/>
            <a:ext cx="4609057" cy="2610042"/>
          </a:xfrm>
        </p:spPr>
        <p:txBody>
          <a:bodyPr>
            <a:normAutofit/>
          </a:bodyPr>
          <a:lstStyle/>
          <a:p>
            <a:pPr algn="l"/>
            <a:r>
              <a:rPr lang="nl-NL" sz="5400" b="1" dirty="0">
                <a:latin typeface="+mn-lt"/>
              </a:rPr>
              <a:t>Plasklachten</a:t>
            </a:r>
          </a:p>
        </p:txBody>
      </p:sp>
      <p:sp>
        <p:nvSpPr>
          <p:cNvPr id="3" name="Ondertitel 2">
            <a:extLst>
              <a:ext uri="{FF2B5EF4-FFF2-40B4-BE49-F238E27FC236}">
                <a16:creationId xmlns:a16="http://schemas.microsoft.com/office/drawing/2014/main" id="{485824FB-90ED-4ABF-9A0E-259E956A38E8}"/>
              </a:ext>
            </a:extLst>
          </p:cNvPr>
          <p:cNvSpPr>
            <a:spLocks noGrp="1"/>
          </p:cNvSpPr>
          <p:nvPr>
            <p:ph type="subTitle" idx="1"/>
          </p:nvPr>
        </p:nvSpPr>
        <p:spPr>
          <a:xfrm>
            <a:off x="841247" y="4373384"/>
            <a:ext cx="4609057" cy="1001255"/>
          </a:xfrm>
        </p:spPr>
        <p:txBody>
          <a:bodyPr>
            <a:noAutofit/>
          </a:bodyPr>
          <a:lstStyle/>
          <a:p>
            <a:pPr algn="l"/>
            <a:r>
              <a:rPr lang="nl-NL" sz="2800" b="1" dirty="0"/>
              <a:t>Taak 4A  </a:t>
            </a:r>
          </a:p>
          <a:p>
            <a:pPr algn="l"/>
            <a:r>
              <a:rPr lang="nl-NL" sz="2800" dirty="0"/>
              <a:t>17-10-2020</a:t>
            </a:r>
          </a:p>
        </p:txBody>
      </p:sp>
      <p:sp>
        <p:nvSpPr>
          <p:cNvPr id="23" name="Freeform: Shape 1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779AA42-5585-4D05-A527-92029AD67FBD}"/>
              </a:ext>
            </a:extLst>
          </p:cNvPr>
          <p:cNvPicPr>
            <a:picLocks noChangeAspect="1"/>
          </p:cNvPicPr>
          <p:nvPr/>
        </p:nvPicPr>
        <p:blipFill rotWithShape="1">
          <a:blip r:embed="rId2"/>
          <a:srcRect l="1920" r="18765" b="1"/>
          <a:stretch/>
        </p:blipFill>
        <p:spPr>
          <a:xfrm>
            <a:off x="6845468" y="1655560"/>
            <a:ext cx="4403592" cy="3483864"/>
          </a:xfrm>
          <a:prstGeom prst="rect">
            <a:avLst/>
          </a:prstGeom>
        </p:spPr>
      </p:pic>
      <p:sp>
        <p:nvSpPr>
          <p:cNvPr id="24" name="Freeform: Shape 2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82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993286F-AF30-4981-AD0E-A8E52DE9E19A}"/>
              </a:ext>
            </a:extLst>
          </p:cNvPr>
          <p:cNvSpPr>
            <a:spLocks noGrp="1"/>
          </p:cNvSpPr>
          <p:nvPr>
            <p:ph type="title"/>
          </p:nvPr>
        </p:nvSpPr>
        <p:spPr>
          <a:xfrm>
            <a:off x="838200" y="365760"/>
            <a:ext cx="10515600" cy="1325563"/>
          </a:xfrm>
        </p:spPr>
        <p:txBody>
          <a:bodyPr>
            <a:normAutofit/>
          </a:bodyPr>
          <a:lstStyle/>
          <a:p>
            <a:r>
              <a:rPr lang="nl-NL" b="1">
                <a:solidFill>
                  <a:schemeClr val="bg1"/>
                </a:solidFill>
                <a:latin typeface="+mn-lt"/>
              </a:rPr>
              <a:t>8. Ingrid von Staffhausen</a:t>
            </a:r>
          </a:p>
        </p:txBody>
      </p:sp>
      <p:pic>
        <p:nvPicPr>
          <p:cNvPr id="4" name="Afbeelding 3">
            <a:extLst>
              <a:ext uri="{FF2B5EF4-FFF2-40B4-BE49-F238E27FC236}">
                <a16:creationId xmlns:a16="http://schemas.microsoft.com/office/drawing/2014/main" id="{AF591D49-B5AD-402E-B9F7-DB4F5BF8C629}"/>
              </a:ext>
            </a:extLst>
          </p:cNvPr>
          <p:cNvPicPr>
            <a:picLocks noChangeAspect="1"/>
          </p:cNvPicPr>
          <p:nvPr/>
        </p:nvPicPr>
        <p:blipFill rotWithShape="1">
          <a:blip r:embed="rId2"/>
          <a:srcRect t="14611" b="7627"/>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90988D80-FB0A-4FFC-9B5D-AA30D2734326}"/>
              </a:ext>
            </a:extLst>
          </p:cNvPr>
          <p:cNvSpPr>
            <a:spLocks noGrp="1"/>
          </p:cNvSpPr>
          <p:nvPr>
            <p:ph idx="1"/>
          </p:nvPr>
        </p:nvSpPr>
        <p:spPr>
          <a:xfrm>
            <a:off x="6300218" y="2175257"/>
            <a:ext cx="5015484" cy="3900106"/>
          </a:xfrm>
        </p:spPr>
        <p:txBody>
          <a:bodyPr anchor="ctr">
            <a:normAutofit/>
          </a:bodyPr>
          <a:lstStyle/>
          <a:p>
            <a:pPr marL="0" indent="0">
              <a:buNone/>
            </a:pPr>
            <a:r>
              <a:rPr lang="nl-NL" dirty="0"/>
              <a:t>Ingrid </a:t>
            </a:r>
            <a:r>
              <a:rPr lang="nl-NL" dirty="0" err="1"/>
              <a:t>von</a:t>
            </a:r>
            <a:r>
              <a:rPr lang="nl-NL" dirty="0"/>
              <a:t> </a:t>
            </a:r>
            <a:r>
              <a:rPr lang="nl-NL" dirty="0" err="1"/>
              <a:t>Staffhausen</a:t>
            </a:r>
            <a:r>
              <a:rPr lang="nl-NL" dirty="0"/>
              <a:t> 9 jaar, moet héél vaak naar de wc om te plassen. Juf wordt er gek van. Zou er wat aan de hand zijn?</a:t>
            </a:r>
          </a:p>
          <a:p>
            <a:pPr marL="0" indent="0">
              <a:buNone/>
            </a:pPr>
            <a:endParaRPr lang="nl-NL" sz="2200" dirty="0"/>
          </a:p>
        </p:txBody>
      </p:sp>
    </p:spTree>
    <p:extLst>
      <p:ext uri="{BB962C8B-B14F-4D97-AF65-F5344CB8AC3E}">
        <p14:creationId xmlns:p14="http://schemas.microsoft.com/office/powerpoint/2010/main" val="147007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E52F28-7C56-4898-9E38-7298B4F7F0CF}"/>
              </a:ext>
            </a:extLst>
          </p:cNvPr>
          <p:cNvSpPr>
            <a:spLocks noGrp="1"/>
          </p:cNvSpPr>
          <p:nvPr>
            <p:ph type="title"/>
          </p:nvPr>
        </p:nvSpPr>
        <p:spPr>
          <a:xfrm>
            <a:off x="838200" y="365760"/>
            <a:ext cx="10515600" cy="1325563"/>
          </a:xfrm>
        </p:spPr>
        <p:txBody>
          <a:bodyPr>
            <a:normAutofit/>
          </a:bodyPr>
          <a:lstStyle/>
          <a:p>
            <a:r>
              <a:rPr lang="nl-NL" b="1">
                <a:solidFill>
                  <a:schemeClr val="bg1"/>
                </a:solidFill>
                <a:latin typeface="+mn-lt"/>
              </a:rPr>
              <a:t>8. Mevrouw Hamersma</a:t>
            </a:r>
          </a:p>
        </p:txBody>
      </p:sp>
      <p:pic>
        <p:nvPicPr>
          <p:cNvPr id="4" name="Afbeelding 3">
            <a:extLst>
              <a:ext uri="{FF2B5EF4-FFF2-40B4-BE49-F238E27FC236}">
                <a16:creationId xmlns:a16="http://schemas.microsoft.com/office/drawing/2014/main" id="{0B172781-57A5-4FD4-9AF4-65DB64AB048E}"/>
              </a:ext>
            </a:extLst>
          </p:cNvPr>
          <p:cNvPicPr>
            <a:picLocks noChangeAspect="1"/>
          </p:cNvPicPr>
          <p:nvPr/>
        </p:nvPicPr>
        <p:blipFill rotWithShape="1">
          <a:blip r:embed="rId2"/>
          <a:srcRect t="18688" b="3551"/>
          <a:stretch/>
        </p:blipFill>
        <p:spPr>
          <a:xfrm>
            <a:off x="841247" y="1911097"/>
            <a:ext cx="5015484" cy="3900106"/>
          </a:xfrm>
          <a:prstGeom prst="rect">
            <a:avLst/>
          </a:prstGeom>
        </p:spPr>
      </p:pic>
      <p:sp>
        <p:nvSpPr>
          <p:cNvPr id="3" name="Tijdelijke aanduiding voor inhoud 2">
            <a:extLst>
              <a:ext uri="{FF2B5EF4-FFF2-40B4-BE49-F238E27FC236}">
                <a16:creationId xmlns:a16="http://schemas.microsoft.com/office/drawing/2014/main" id="{4B291916-5FA3-44D1-8DB1-28B661E758DE}"/>
              </a:ext>
            </a:extLst>
          </p:cNvPr>
          <p:cNvSpPr>
            <a:spLocks noGrp="1"/>
          </p:cNvSpPr>
          <p:nvPr>
            <p:ph idx="1"/>
          </p:nvPr>
        </p:nvSpPr>
        <p:spPr>
          <a:xfrm>
            <a:off x="6335270" y="2276857"/>
            <a:ext cx="5015484" cy="3900106"/>
          </a:xfrm>
        </p:spPr>
        <p:txBody>
          <a:bodyPr anchor="ctr">
            <a:normAutofit/>
          </a:bodyPr>
          <a:lstStyle/>
          <a:p>
            <a:pPr marL="0" indent="0">
              <a:buNone/>
            </a:pPr>
            <a:r>
              <a:rPr lang="nl-NL" dirty="0"/>
              <a:t>Mevrouw Hamersma, 53 jaar, bekend met suikerziekte, belt op: ze heeft weer pijn bij het plassen.</a:t>
            </a:r>
          </a:p>
        </p:txBody>
      </p:sp>
    </p:spTree>
    <p:extLst>
      <p:ext uri="{BB962C8B-B14F-4D97-AF65-F5344CB8AC3E}">
        <p14:creationId xmlns:p14="http://schemas.microsoft.com/office/powerpoint/2010/main" val="118210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630073-DED3-42F8-829D-860EFDF28308}"/>
              </a:ext>
            </a:extLst>
          </p:cNvPr>
          <p:cNvSpPr>
            <a:spLocks noGrp="1"/>
          </p:cNvSpPr>
          <p:nvPr>
            <p:ph type="title"/>
          </p:nvPr>
        </p:nvSpPr>
        <p:spPr>
          <a:xfrm>
            <a:off x="838200" y="365760"/>
            <a:ext cx="10515600" cy="1325563"/>
          </a:xfrm>
        </p:spPr>
        <p:txBody>
          <a:bodyPr>
            <a:normAutofit/>
          </a:bodyPr>
          <a:lstStyle/>
          <a:p>
            <a:r>
              <a:rPr lang="nl-NL" b="1">
                <a:solidFill>
                  <a:schemeClr val="bg1"/>
                </a:solidFill>
                <a:latin typeface="+mn-lt"/>
              </a:rPr>
              <a:t>9. Mevrouw Petersen </a:t>
            </a:r>
          </a:p>
        </p:txBody>
      </p:sp>
      <p:pic>
        <p:nvPicPr>
          <p:cNvPr id="4" name="Afbeelding 3">
            <a:extLst>
              <a:ext uri="{FF2B5EF4-FFF2-40B4-BE49-F238E27FC236}">
                <a16:creationId xmlns:a16="http://schemas.microsoft.com/office/drawing/2014/main" id="{5798F6EB-3EB1-4873-BD6F-EA7A567BD81A}"/>
              </a:ext>
            </a:extLst>
          </p:cNvPr>
          <p:cNvPicPr>
            <a:picLocks noChangeAspect="1"/>
          </p:cNvPicPr>
          <p:nvPr/>
        </p:nvPicPr>
        <p:blipFill rotWithShape="1">
          <a:blip r:embed="rId2"/>
          <a:srcRect l="3551"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98EB0BD1-ACDD-42C3-85A5-61E30C4F9E7C}"/>
              </a:ext>
            </a:extLst>
          </p:cNvPr>
          <p:cNvSpPr>
            <a:spLocks noGrp="1"/>
          </p:cNvSpPr>
          <p:nvPr>
            <p:ph idx="1"/>
          </p:nvPr>
        </p:nvSpPr>
        <p:spPr>
          <a:xfrm>
            <a:off x="6335270" y="2276857"/>
            <a:ext cx="5015484" cy="3900106"/>
          </a:xfrm>
        </p:spPr>
        <p:txBody>
          <a:bodyPr anchor="ctr">
            <a:normAutofit/>
          </a:bodyPr>
          <a:lstStyle/>
          <a:p>
            <a:pPr marL="0" indent="0">
              <a:buNone/>
            </a:pPr>
            <a:r>
              <a:rPr lang="nl-NL" dirty="0"/>
              <a:t>Mevrouw Petersen belt op over haar zoontje, Jan, 3 jaar. Hij zit niet lekker in z’n vel. Hij klaagt vaak over z’n buik en z’n urine ruikt  erg vies. Hij voelt ook warm aan. Kan de dokter even langskomen?</a:t>
            </a:r>
          </a:p>
        </p:txBody>
      </p:sp>
    </p:spTree>
    <p:extLst>
      <p:ext uri="{BB962C8B-B14F-4D97-AF65-F5344CB8AC3E}">
        <p14:creationId xmlns:p14="http://schemas.microsoft.com/office/powerpoint/2010/main" val="40095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29B8D1-ACE8-4419-A34A-8AC81C31DF16}"/>
              </a:ext>
            </a:extLst>
          </p:cNvPr>
          <p:cNvSpPr>
            <a:spLocks noGrp="1"/>
          </p:cNvSpPr>
          <p:nvPr>
            <p:ph type="title"/>
          </p:nvPr>
        </p:nvSpPr>
        <p:spPr>
          <a:xfrm>
            <a:off x="838200" y="365760"/>
            <a:ext cx="10515600" cy="1325563"/>
          </a:xfrm>
        </p:spPr>
        <p:txBody>
          <a:bodyPr>
            <a:normAutofit/>
          </a:bodyPr>
          <a:lstStyle/>
          <a:p>
            <a:r>
              <a:rPr lang="nl-NL" b="1">
                <a:solidFill>
                  <a:schemeClr val="bg1"/>
                </a:solidFill>
                <a:latin typeface="+mn-lt"/>
              </a:rPr>
              <a:t>Taak 4A “Ik heb problemen met het plassen</a:t>
            </a:r>
            <a:r>
              <a:rPr lang="nl-NL">
                <a:solidFill>
                  <a:schemeClr val="bg1"/>
                </a:solidFill>
                <a:latin typeface="+mn-lt"/>
              </a:rPr>
              <a:t>” </a:t>
            </a:r>
          </a:p>
        </p:txBody>
      </p:sp>
      <p:sp>
        <p:nvSpPr>
          <p:cNvPr id="3" name="Tijdelijke aanduiding voor inhoud 2">
            <a:extLst>
              <a:ext uri="{FF2B5EF4-FFF2-40B4-BE49-F238E27FC236}">
                <a16:creationId xmlns:a16="http://schemas.microsoft.com/office/drawing/2014/main" id="{E4D0B32A-67B5-4CAF-B0AA-6594FFAC976D}"/>
              </a:ext>
            </a:extLst>
          </p:cNvPr>
          <p:cNvSpPr>
            <a:spLocks noGrp="1"/>
          </p:cNvSpPr>
          <p:nvPr>
            <p:ph idx="1"/>
          </p:nvPr>
        </p:nvSpPr>
        <p:spPr>
          <a:xfrm>
            <a:off x="841248" y="2276857"/>
            <a:ext cx="5015484" cy="3900106"/>
          </a:xfrm>
        </p:spPr>
        <p:txBody>
          <a:bodyPr anchor="ctr">
            <a:noAutofit/>
          </a:bodyPr>
          <a:lstStyle/>
          <a:p>
            <a:pPr marL="0" indent="0">
              <a:buNone/>
            </a:pPr>
            <a:r>
              <a:rPr lang="nl-NL" dirty="0"/>
              <a:t>Je bent doktersassistent bij een huisarts. Het is ’s morgens 8.00 uur. Een van jouw taken is het juiste beleid voeren bij mensen met urineweginfecties en andere plasproblemen. Hieronder volgt een selectie van telefoontjes:</a:t>
            </a:r>
          </a:p>
        </p:txBody>
      </p:sp>
      <p:pic>
        <p:nvPicPr>
          <p:cNvPr id="4" name="Afbeelding 3">
            <a:extLst>
              <a:ext uri="{FF2B5EF4-FFF2-40B4-BE49-F238E27FC236}">
                <a16:creationId xmlns:a16="http://schemas.microsoft.com/office/drawing/2014/main" id="{2E08037D-0F04-47A6-8025-C2C5A2447A87}"/>
              </a:ext>
            </a:extLst>
          </p:cNvPr>
          <p:cNvPicPr>
            <a:picLocks noChangeAspect="1"/>
          </p:cNvPicPr>
          <p:nvPr/>
        </p:nvPicPr>
        <p:blipFill rotWithShape="1">
          <a:blip r:embed="rId2"/>
          <a:srcRect r="2" b="2801"/>
          <a:stretch/>
        </p:blipFill>
        <p:spPr>
          <a:xfrm>
            <a:off x="6335270" y="2276856"/>
            <a:ext cx="5015484" cy="3900106"/>
          </a:xfrm>
          <a:prstGeom prst="rect">
            <a:avLst/>
          </a:prstGeom>
        </p:spPr>
      </p:pic>
    </p:spTree>
    <p:extLst>
      <p:ext uri="{BB962C8B-B14F-4D97-AF65-F5344CB8AC3E}">
        <p14:creationId xmlns:p14="http://schemas.microsoft.com/office/powerpoint/2010/main" val="273102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F25976B1-72A7-495A-A3C7-17EB5DE32197}"/>
              </a:ext>
            </a:extLst>
          </p:cNvPr>
          <p:cNvPicPr>
            <a:picLocks noChangeAspect="1"/>
          </p:cNvPicPr>
          <p:nvPr/>
        </p:nvPicPr>
        <p:blipFill>
          <a:blip r:embed="rId2"/>
          <a:stretch>
            <a:fillRect/>
          </a:stretch>
        </p:blipFill>
        <p:spPr>
          <a:xfrm>
            <a:off x="10345378" y="866438"/>
            <a:ext cx="1369992" cy="1441040"/>
          </a:xfrm>
          <a:prstGeom prst="rect">
            <a:avLst/>
          </a:prstGeom>
        </p:spPr>
      </p:pic>
      <p:sp>
        <p:nvSpPr>
          <p:cNvPr id="2" name="Titel 1">
            <a:extLst>
              <a:ext uri="{FF2B5EF4-FFF2-40B4-BE49-F238E27FC236}">
                <a16:creationId xmlns:a16="http://schemas.microsoft.com/office/drawing/2014/main" id="{89C20D86-CD02-4487-8CA8-2A95D9ED205B}"/>
              </a:ext>
            </a:extLst>
          </p:cNvPr>
          <p:cNvSpPr>
            <a:spLocks noGrp="1"/>
          </p:cNvSpPr>
          <p:nvPr>
            <p:ph type="title"/>
          </p:nvPr>
        </p:nvSpPr>
        <p:spPr>
          <a:xfrm>
            <a:off x="1286932" y="1204109"/>
            <a:ext cx="10023398" cy="857894"/>
          </a:xfrm>
        </p:spPr>
        <p:txBody>
          <a:bodyPr>
            <a:normAutofit/>
          </a:bodyPr>
          <a:lstStyle/>
          <a:p>
            <a:r>
              <a:rPr lang="nl-NL" sz="4000" b="1" dirty="0">
                <a:solidFill>
                  <a:srgbClr val="FFFFFF"/>
                </a:solidFill>
                <a:latin typeface="+mn-lt"/>
              </a:rPr>
              <a:t>Opdrachten</a:t>
            </a:r>
          </a:p>
        </p:txBody>
      </p:sp>
      <p:sp>
        <p:nvSpPr>
          <p:cNvPr id="3" name="Tijdelijke aanduiding voor inhoud 2">
            <a:extLst>
              <a:ext uri="{FF2B5EF4-FFF2-40B4-BE49-F238E27FC236}">
                <a16:creationId xmlns:a16="http://schemas.microsoft.com/office/drawing/2014/main" id="{705C33C8-4B79-49CE-AE57-32F7D54F2BE4}"/>
              </a:ext>
            </a:extLst>
          </p:cNvPr>
          <p:cNvSpPr>
            <a:spLocks noGrp="1"/>
          </p:cNvSpPr>
          <p:nvPr>
            <p:ph idx="1"/>
          </p:nvPr>
        </p:nvSpPr>
        <p:spPr>
          <a:xfrm>
            <a:off x="965199" y="2307478"/>
            <a:ext cx="10750170" cy="4266042"/>
          </a:xfrm>
        </p:spPr>
        <p:txBody>
          <a:bodyPr wrap="square" anchor="t">
            <a:normAutofit/>
          </a:bodyPr>
          <a:lstStyle/>
          <a:p>
            <a:pPr marL="0" indent="0">
              <a:buNone/>
            </a:pPr>
            <a:endParaRPr lang="nl-NL" dirty="0"/>
          </a:p>
          <a:p>
            <a:r>
              <a:rPr lang="nl-NL" dirty="0"/>
              <a:t>Welke vragen stel je om de klachten van de patiënt te verhelderen?</a:t>
            </a:r>
          </a:p>
          <a:p>
            <a:r>
              <a:rPr lang="nl-NL" dirty="0"/>
              <a:t>Welke antwoorden zijn mogelijk / realistisch op de vragen, die jij stelt?</a:t>
            </a:r>
          </a:p>
          <a:p>
            <a:r>
              <a:rPr lang="nl-NL" dirty="0"/>
              <a:t>Welk beleid moet je voeren bij de verschillende situaties?</a:t>
            </a:r>
          </a:p>
          <a:p>
            <a:r>
              <a:rPr lang="nl-NL" dirty="0"/>
              <a:t>Motiveer ook waarom je kiest voor dat beleid.</a:t>
            </a:r>
          </a:p>
          <a:p>
            <a:r>
              <a:rPr lang="nl-NL" dirty="0"/>
              <a:t>Oefen deze en soortgelijke situaties tijdens praktijkscholing</a:t>
            </a:r>
          </a:p>
          <a:p>
            <a:endParaRPr lang="nl-NL" sz="2200" dirty="0"/>
          </a:p>
        </p:txBody>
      </p:sp>
    </p:spTree>
    <p:extLst>
      <p:ext uri="{BB962C8B-B14F-4D97-AF65-F5344CB8AC3E}">
        <p14:creationId xmlns:p14="http://schemas.microsoft.com/office/powerpoint/2010/main" val="399975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780639-83D0-49C7-91B6-3C3E2F35A185}"/>
              </a:ext>
            </a:extLst>
          </p:cNvPr>
          <p:cNvSpPr>
            <a:spLocks noGrp="1"/>
          </p:cNvSpPr>
          <p:nvPr>
            <p:ph type="title"/>
          </p:nvPr>
        </p:nvSpPr>
        <p:spPr>
          <a:xfrm>
            <a:off x="838200" y="365760"/>
            <a:ext cx="10515600" cy="1325563"/>
          </a:xfrm>
        </p:spPr>
        <p:txBody>
          <a:bodyPr>
            <a:normAutofit/>
          </a:bodyPr>
          <a:lstStyle/>
          <a:p>
            <a:r>
              <a:rPr lang="nl-NL" b="1">
                <a:solidFill>
                  <a:schemeClr val="bg1"/>
                </a:solidFill>
                <a:latin typeface="+mn-lt"/>
              </a:rPr>
              <a:t>1. Klazien de Waal</a:t>
            </a:r>
          </a:p>
        </p:txBody>
      </p:sp>
      <p:sp>
        <p:nvSpPr>
          <p:cNvPr id="3" name="Tijdelijke aanduiding voor inhoud 2">
            <a:extLst>
              <a:ext uri="{FF2B5EF4-FFF2-40B4-BE49-F238E27FC236}">
                <a16:creationId xmlns:a16="http://schemas.microsoft.com/office/drawing/2014/main" id="{48F5991A-17AC-49A7-BEC4-903E6D10C4E3}"/>
              </a:ext>
            </a:extLst>
          </p:cNvPr>
          <p:cNvSpPr>
            <a:spLocks noGrp="1"/>
          </p:cNvSpPr>
          <p:nvPr>
            <p:ph idx="1"/>
          </p:nvPr>
        </p:nvSpPr>
        <p:spPr>
          <a:xfrm>
            <a:off x="841248" y="2276857"/>
            <a:ext cx="5015484" cy="3900106"/>
          </a:xfrm>
        </p:spPr>
        <p:txBody>
          <a:bodyPr anchor="ctr">
            <a:normAutofit/>
          </a:bodyPr>
          <a:lstStyle/>
          <a:p>
            <a:pPr marL="0" indent="0">
              <a:buNone/>
            </a:pPr>
            <a:r>
              <a:rPr lang="nl-NL" dirty="0"/>
              <a:t>Klazien de Waal, 24 jaar, belt op: ze heeft sinds gisteren buikpijn, pijn bij plassen en loopt ook continue naar de </a:t>
            </a:r>
            <a:r>
              <a:rPr lang="nl-NL" dirty="0" err="1"/>
              <a:t>w.c.</a:t>
            </a:r>
            <a:endParaRPr lang="nl-NL" dirty="0"/>
          </a:p>
        </p:txBody>
      </p:sp>
      <p:pic>
        <p:nvPicPr>
          <p:cNvPr id="4" name="Afbeelding 3">
            <a:extLst>
              <a:ext uri="{FF2B5EF4-FFF2-40B4-BE49-F238E27FC236}">
                <a16:creationId xmlns:a16="http://schemas.microsoft.com/office/drawing/2014/main" id="{C1A4D5A0-D1CF-4264-9C7A-EB8CDA2DFB62}"/>
              </a:ext>
            </a:extLst>
          </p:cNvPr>
          <p:cNvPicPr>
            <a:picLocks noChangeAspect="1"/>
          </p:cNvPicPr>
          <p:nvPr/>
        </p:nvPicPr>
        <p:blipFill rotWithShape="1">
          <a:blip r:embed="rId2"/>
          <a:srcRect r="11865" b="1"/>
          <a:stretch/>
        </p:blipFill>
        <p:spPr>
          <a:xfrm>
            <a:off x="6335270" y="2276857"/>
            <a:ext cx="5015484" cy="3900106"/>
          </a:xfrm>
          <a:prstGeom prst="rect">
            <a:avLst/>
          </a:prstGeom>
        </p:spPr>
      </p:pic>
    </p:spTree>
    <p:extLst>
      <p:ext uri="{BB962C8B-B14F-4D97-AF65-F5344CB8AC3E}">
        <p14:creationId xmlns:p14="http://schemas.microsoft.com/office/powerpoint/2010/main" val="403281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1539B9-012E-4A36-A3F1-23AFCB32F047}"/>
              </a:ext>
            </a:extLst>
          </p:cNvPr>
          <p:cNvSpPr>
            <a:spLocks noGrp="1"/>
          </p:cNvSpPr>
          <p:nvPr>
            <p:ph type="title"/>
          </p:nvPr>
        </p:nvSpPr>
        <p:spPr>
          <a:xfrm>
            <a:off x="838200" y="585216"/>
            <a:ext cx="10515600" cy="1325563"/>
          </a:xfrm>
        </p:spPr>
        <p:txBody>
          <a:bodyPr>
            <a:normAutofit/>
          </a:bodyPr>
          <a:lstStyle/>
          <a:p>
            <a:r>
              <a:rPr lang="nl-NL" b="1">
                <a:solidFill>
                  <a:schemeClr val="bg1"/>
                </a:solidFill>
                <a:latin typeface="+mn-lt"/>
              </a:rPr>
              <a:t>2. Hr. Theodorakis</a:t>
            </a:r>
          </a:p>
        </p:txBody>
      </p:sp>
      <p:pic>
        <p:nvPicPr>
          <p:cNvPr id="4" name="Afbeelding 3">
            <a:extLst>
              <a:ext uri="{FF2B5EF4-FFF2-40B4-BE49-F238E27FC236}">
                <a16:creationId xmlns:a16="http://schemas.microsoft.com/office/drawing/2014/main" id="{531A9C5D-5FAF-4A55-BC16-31BCD2C122AF}"/>
              </a:ext>
            </a:extLst>
          </p:cNvPr>
          <p:cNvPicPr>
            <a:picLocks noChangeAspect="1"/>
          </p:cNvPicPr>
          <p:nvPr/>
        </p:nvPicPr>
        <p:blipFill rotWithShape="1">
          <a:blip r:embed="rId2"/>
          <a:srcRect l="1180" r="2" b="2"/>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140E11CB-5D79-4716-950F-94BEAC2B3B2B}"/>
              </a:ext>
            </a:extLst>
          </p:cNvPr>
          <p:cNvSpPr>
            <a:spLocks noGrp="1"/>
          </p:cNvSpPr>
          <p:nvPr>
            <p:ph idx="1"/>
          </p:nvPr>
        </p:nvSpPr>
        <p:spPr>
          <a:xfrm>
            <a:off x="7546848" y="2516777"/>
            <a:ext cx="3803904" cy="3660185"/>
          </a:xfrm>
        </p:spPr>
        <p:txBody>
          <a:bodyPr anchor="ctr">
            <a:normAutofit/>
          </a:bodyPr>
          <a:lstStyle/>
          <a:p>
            <a:pPr marL="0" indent="0">
              <a:buNone/>
            </a:pPr>
            <a:r>
              <a:rPr lang="nl-NL" dirty="0"/>
              <a:t>Hr. </a:t>
            </a:r>
            <a:r>
              <a:rPr lang="nl-NL" dirty="0" err="1"/>
              <a:t>Theodorakis</a:t>
            </a:r>
            <a:r>
              <a:rPr lang="nl-NL" dirty="0"/>
              <a:t>, 57 jaar, belt op: hij heeft sinds 2 dagen pijn bij het plassen, de urine ruikt ook vies en hij heeft buikpijn.</a:t>
            </a:r>
          </a:p>
        </p:txBody>
      </p:sp>
    </p:spTree>
    <p:extLst>
      <p:ext uri="{BB962C8B-B14F-4D97-AF65-F5344CB8AC3E}">
        <p14:creationId xmlns:p14="http://schemas.microsoft.com/office/powerpoint/2010/main" val="422710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E3CF5A-145A-4909-90D9-876F9C04C2D3}"/>
              </a:ext>
            </a:extLst>
          </p:cNvPr>
          <p:cNvSpPr>
            <a:spLocks noGrp="1"/>
          </p:cNvSpPr>
          <p:nvPr>
            <p:ph type="title"/>
          </p:nvPr>
        </p:nvSpPr>
        <p:spPr>
          <a:xfrm>
            <a:off x="838200" y="365760"/>
            <a:ext cx="10515600" cy="1325563"/>
          </a:xfrm>
        </p:spPr>
        <p:txBody>
          <a:bodyPr>
            <a:normAutofit/>
          </a:bodyPr>
          <a:lstStyle/>
          <a:p>
            <a:r>
              <a:rPr lang="nl-NL" b="1">
                <a:solidFill>
                  <a:schemeClr val="bg1"/>
                </a:solidFill>
                <a:latin typeface="+mn-lt"/>
              </a:rPr>
              <a:t>3. Janneke Bijkje</a:t>
            </a:r>
          </a:p>
        </p:txBody>
      </p:sp>
      <p:sp>
        <p:nvSpPr>
          <p:cNvPr id="3" name="Tijdelijke aanduiding voor inhoud 2">
            <a:extLst>
              <a:ext uri="{FF2B5EF4-FFF2-40B4-BE49-F238E27FC236}">
                <a16:creationId xmlns:a16="http://schemas.microsoft.com/office/drawing/2014/main" id="{5ACED1C6-42F1-4049-A652-EF8CBF50A0FD}"/>
              </a:ext>
            </a:extLst>
          </p:cNvPr>
          <p:cNvSpPr>
            <a:spLocks noGrp="1"/>
          </p:cNvSpPr>
          <p:nvPr>
            <p:ph idx="1"/>
          </p:nvPr>
        </p:nvSpPr>
        <p:spPr>
          <a:xfrm>
            <a:off x="841248" y="2276857"/>
            <a:ext cx="5015484" cy="3900106"/>
          </a:xfrm>
        </p:spPr>
        <p:txBody>
          <a:bodyPr anchor="ctr">
            <a:normAutofit/>
          </a:bodyPr>
          <a:lstStyle/>
          <a:p>
            <a:pPr marL="0" indent="0">
              <a:buNone/>
            </a:pPr>
            <a:r>
              <a:rPr lang="nl-NL" dirty="0"/>
              <a:t>Janneke </a:t>
            </a:r>
            <a:r>
              <a:rPr lang="nl-NL" dirty="0" err="1"/>
              <a:t>Bijkje</a:t>
            </a:r>
            <a:r>
              <a:rPr lang="nl-NL" dirty="0"/>
              <a:t>, 30 jaar, lijkt alweer een blaasontsteking te hebben. Ze heeft net een kuur gehad. Weer een receptje?</a:t>
            </a:r>
          </a:p>
        </p:txBody>
      </p:sp>
      <p:pic>
        <p:nvPicPr>
          <p:cNvPr id="4" name="Afbeelding 3">
            <a:extLst>
              <a:ext uri="{FF2B5EF4-FFF2-40B4-BE49-F238E27FC236}">
                <a16:creationId xmlns:a16="http://schemas.microsoft.com/office/drawing/2014/main" id="{E5ACA0DA-156E-4569-BA4F-1DD20EC069AC}"/>
              </a:ext>
            </a:extLst>
          </p:cNvPr>
          <p:cNvPicPr>
            <a:picLocks noChangeAspect="1"/>
          </p:cNvPicPr>
          <p:nvPr/>
        </p:nvPicPr>
        <p:blipFill rotWithShape="1">
          <a:blip r:embed="rId2"/>
          <a:srcRect t="11852" b="10387"/>
          <a:stretch/>
        </p:blipFill>
        <p:spPr>
          <a:xfrm>
            <a:off x="6335270" y="2276857"/>
            <a:ext cx="5015484" cy="3900106"/>
          </a:xfrm>
          <a:prstGeom prst="rect">
            <a:avLst/>
          </a:prstGeom>
        </p:spPr>
      </p:pic>
    </p:spTree>
    <p:extLst>
      <p:ext uri="{BB962C8B-B14F-4D97-AF65-F5344CB8AC3E}">
        <p14:creationId xmlns:p14="http://schemas.microsoft.com/office/powerpoint/2010/main" val="395675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44D369-337A-4FDD-AB30-D5A39E13DE46}"/>
              </a:ext>
            </a:extLst>
          </p:cNvPr>
          <p:cNvSpPr>
            <a:spLocks noGrp="1"/>
          </p:cNvSpPr>
          <p:nvPr>
            <p:ph type="title"/>
          </p:nvPr>
        </p:nvSpPr>
        <p:spPr>
          <a:xfrm>
            <a:off x="838200" y="365760"/>
            <a:ext cx="10515600" cy="1325563"/>
          </a:xfrm>
        </p:spPr>
        <p:txBody>
          <a:bodyPr>
            <a:normAutofit/>
          </a:bodyPr>
          <a:lstStyle/>
          <a:p>
            <a:r>
              <a:rPr lang="nl-NL" b="1">
                <a:solidFill>
                  <a:schemeClr val="bg1"/>
                </a:solidFill>
                <a:latin typeface="+mn-lt"/>
              </a:rPr>
              <a:t>4. Gerrit Postma</a:t>
            </a:r>
          </a:p>
        </p:txBody>
      </p:sp>
      <p:sp>
        <p:nvSpPr>
          <p:cNvPr id="3" name="Tijdelijke aanduiding voor inhoud 2">
            <a:extLst>
              <a:ext uri="{FF2B5EF4-FFF2-40B4-BE49-F238E27FC236}">
                <a16:creationId xmlns:a16="http://schemas.microsoft.com/office/drawing/2014/main" id="{D1D8C9CB-72DF-483F-8CED-3A14F2E83D60}"/>
              </a:ext>
            </a:extLst>
          </p:cNvPr>
          <p:cNvSpPr>
            <a:spLocks noGrp="1"/>
          </p:cNvSpPr>
          <p:nvPr>
            <p:ph idx="1"/>
          </p:nvPr>
        </p:nvSpPr>
        <p:spPr>
          <a:xfrm>
            <a:off x="775208" y="2276856"/>
            <a:ext cx="5015484" cy="3900106"/>
          </a:xfrm>
        </p:spPr>
        <p:txBody>
          <a:bodyPr anchor="ctr">
            <a:normAutofit/>
          </a:bodyPr>
          <a:lstStyle/>
          <a:p>
            <a:pPr marL="0" indent="0">
              <a:buNone/>
            </a:pPr>
            <a:r>
              <a:rPr lang="nl-NL" dirty="0"/>
              <a:t>Gerrit Postma, 22 jaar, belt op. Hij heeft zo’n brandend gevoel bij het plassen. Wil graag een receptje van de dokter</a:t>
            </a:r>
          </a:p>
        </p:txBody>
      </p:sp>
      <p:pic>
        <p:nvPicPr>
          <p:cNvPr id="4" name="Afbeelding 3">
            <a:extLst>
              <a:ext uri="{FF2B5EF4-FFF2-40B4-BE49-F238E27FC236}">
                <a16:creationId xmlns:a16="http://schemas.microsoft.com/office/drawing/2014/main" id="{187E1B8F-BA69-4463-BF7B-D15C35058DBF}"/>
              </a:ext>
            </a:extLst>
          </p:cNvPr>
          <p:cNvPicPr>
            <a:picLocks noChangeAspect="1"/>
          </p:cNvPicPr>
          <p:nvPr/>
        </p:nvPicPr>
        <p:blipFill rotWithShape="1">
          <a:blip r:embed="rId2"/>
          <a:srcRect l="2576" r="972" b="-3"/>
          <a:stretch/>
        </p:blipFill>
        <p:spPr>
          <a:xfrm>
            <a:off x="6335270" y="2276857"/>
            <a:ext cx="5015484" cy="3900106"/>
          </a:xfrm>
          <a:prstGeom prst="rect">
            <a:avLst/>
          </a:prstGeom>
        </p:spPr>
      </p:pic>
    </p:spTree>
    <p:extLst>
      <p:ext uri="{BB962C8B-B14F-4D97-AF65-F5344CB8AC3E}">
        <p14:creationId xmlns:p14="http://schemas.microsoft.com/office/powerpoint/2010/main" val="285424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04B2AB-5792-4280-AC66-A1C57C829042}"/>
              </a:ext>
            </a:extLst>
          </p:cNvPr>
          <p:cNvSpPr>
            <a:spLocks noGrp="1"/>
          </p:cNvSpPr>
          <p:nvPr>
            <p:ph type="title"/>
          </p:nvPr>
        </p:nvSpPr>
        <p:spPr>
          <a:xfrm>
            <a:off x="838200" y="585216"/>
            <a:ext cx="10515600" cy="1325563"/>
          </a:xfrm>
        </p:spPr>
        <p:txBody>
          <a:bodyPr>
            <a:normAutofit/>
          </a:bodyPr>
          <a:lstStyle/>
          <a:p>
            <a:r>
              <a:rPr lang="nl-NL" b="1">
                <a:solidFill>
                  <a:schemeClr val="bg1"/>
                </a:solidFill>
                <a:latin typeface="+mn-lt"/>
              </a:rPr>
              <a:t>5. Meneer Overtoom</a:t>
            </a:r>
          </a:p>
        </p:txBody>
      </p:sp>
      <p:pic>
        <p:nvPicPr>
          <p:cNvPr id="4" name="Afbeelding 3">
            <a:extLst>
              <a:ext uri="{FF2B5EF4-FFF2-40B4-BE49-F238E27FC236}">
                <a16:creationId xmlns:a16="http://schemas.microsoft.com/office/drawing/2014/main" id="{5C5C4EA3-AED4-48A7-A70D-405343BF275A}"/>
              </a:ext>
            </a:extLst>
          </p:cNvPr>
          <p:cNvPicPr>
            <a:picLocks noChangeAspect="1"/>
          </p:cNvPicPr>
          <p:nvPr/>
        </p:nvPicPr>
        <p:blipFill rotWithShape="1">
          <a:blip r:embed="rId2"/>
          <a:srcRect r="3" b="16156"/>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65D88395-2C5D-4A56-8EB1-56FA555D2841}"/>
              </a:ext>
            </a:extLst>
          </p:cNvPr>
          <p:cNvSpPr>
            <a:spLocks noGrp="1"/>
          </p:cNvSpPr>
          <p:nvPr>
            <p:ph idx="1"/>
          </p:nvPr>
        </p:nvSpPr>
        <p:spPr>
          <a:xfrm>
            <a:off x="7546848" y="2516777"/>
            <a:ext cx="3803904" cy="3660185"/>
          </a:xfrm>
        </p:spPr>
        <p:txBody>
          <a:bodyPr anchor="ctr">
            <a:normAutofit/>
          </a:bodyPr>
          <a:lstStyle/>
          <a:p>
            <a:pPr marL="0" indent="0">
              <a:buNone/>
            </a:pPr>
            <a:r>
              <a:rPr lang="nl-NL" dirty="0"/>
              <a:t>Meneer Overtoom, 61 jaar, belt op: z’n plas komt niet zo vlot meer terwijl hij wel vaak aandrang heeft. Hij heeft ook wat pijn bij het plassen de laatste tijd.</a:t>
            </a:r>
          </a:p>
        </p:txBody>
      </p:sp>
    </p:spTree>
    <p:extLst>
      <p:ext uri="{BB962C8B-B14F-4D97-AF65-F5344CB8AC3E}">
        <p14:creationId xmlns:p14="http://schemas.microsoft.com/office/powerpoint/2010/main" val="3256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75E6FF-8033-4B8A-B5DA-E743F5638D11}"/>
              </a:ext>
            </a:extLst>
          </p:cNvPr>
          <p:cNvSpPr>
            <a:spLocks noGrp="1"/>
          </p:cNvSpPr>
          <p:nvPr>
            <p:ph type="title"/>
          </p:nvPr>
        </p:nvSpPr>
        <p:spPr>
          <a:xfrm>
            <a:off x="838200" y="585216"/>
            <a:ext cx="10515600" cy="1325563"/>
          </a:xfrm>
        </p:spPr>
        <p:txBody>
          <a:bodyPr>
            <a:normAutofit/>
          </a:bodyPr>
          <a:lstStyle/>
          <a:p>
            <a:r>
              <a:rPr lang="nl-NL" b="1">
                <a:solidFill>
                  <a:schemeClr val="bg1"/>
                </a:solidFill>
                <a:latin typeface="+mn-lt"/>
              </a:rPr>
              <a:t>7. Johanneke Boom</a:t>
            </a:r>
          </a:p>
        </p:txBody>
      </p:sp>
      <p:pic>
        <p:nvPicPr>
          <p:cNvPr id="4" name="Afbeelding 3">
            <a:extLst>
              <a:ext uri="{FF2B5EF4-FFF2-40B4-BE49-F238E27FC236}">
                <a16:creationId xmlns:a16="http://schemas.microsoft.com/office/drawing/2014/main" id="{2B25BE43-B06A-44C0-BF2A-C7F18B7E66B4}"/>
              </a:ext>
            </a:extLst>
          </p:cNvPr>
          <p:cNvPicPr>
            <a:picLocks noChangeAspect="1"/>
          </p:cNvPicPr>
          <p:nvPr/>
        </p:nvPicPr>
        <p:blipFill rotWithShape="1">
          <a:blip r:embed="rId2"/>
          <a:srcRect t="2881" r="3" b="8862"/>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0677A18E-6B66-41B4-ABBA-4CD6FC41C190}"/>
              </a:ext>
            </a:extLst>
          </p:cNvPr>
          <p:cNvSpPr>
            <a:spLocks noGrp="1"/>
          </p:cNvSpPr>
          <p:nvPr>
            <p:ph idx="1"/>
          </p:nvPr>
        </p:nvSpPr>
        <p:spPr>
          <a:xfrm>
            <a:off x="7546848" y="2612599"/>
            <a:ext cx="3803904" cy="3660185"/>
          </a:xfrm>
        </p:spPr>
        <p:txBody>
          <a:bodyPr anchor="ctr">
            <a:normAutofit/>
          </a:bodyPr>
          <a:lstStyle/>
          <a:p>
            <a:pPr marL="0" indent="0">
              <a:buNone/>
            </a:pPr>
            <a:r>
              <a:rPr lang="nl-NL" dirty="0"/>
              <a:t>Johanneke Boom, 36 jaar, heeft plasklachten; daarnaast heeft ze koorts (39.3), pijn in haar lendenen en moet ze braken.</a:t>
            </a:r>
          </a:p>
        </p:txBody>
      </p:sp>
    </p:spTree>
    <p:extLst>
      <p:ext uri="{BB962C8B-B14F-4D97-AF65-F5344CB8AC3E}">
        <p14:creationId xmlns:p14="http://schemas.microsoft.com/office/powerpoint/2010/main" val="30750173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410</Words>
  <Application>Microsoft Office PowerPoint</Application>
  <PresentationFormat>Breedbeeld</PresentationFormat>
  <Paragraphs>30</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Plasklachten</vt:lpstr>
      <vt:lpstr>Taak 4A “Ik heb problemen met het plassen” </vt:lpstr>
      <vt:lpstr>Opdrachten</vt:lpstr>
      <vt:lpstr>1. Klazien de Waal</vt:lpstr>
      <vt:lpstr>2. Hr. Theodorakis</vt:lpstr>
      <vt:lpstr>3. Janneke Bijkje</vt:lpstr>
      <vt:lpstr>4. Gerrit Postma</vt:lpstr>
      <vt:lpstr>5. Meneer Overtoom</vt:lpstr>
      <vt:lpstr>7. Johanneke Boom</vt:lpstr>
      <vt:lpstr>8. Ingrid von Staffhausen</vt:lpstr>
      <vt:lpstr>8. Mevrouw Hamersma</vt:lpstr>
      <vt:lpstr>9. Mevrouw Petersen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Plasklachten</dc:title>
  <dc:creator>Bouke Cuperus</dc:creator>
  <cp:lastModifiedBy>Bouke Cuperus</cp:lastModifiedBy>
  <cp:revision>3</cp:revision>
  <dcterms:created xsi:type="dcterms:W3CDTF">2020-10-17T06:03:06Z</dcterms:created>
  <dcterms:modified xsi:type="dcterms:W3CDTF">2020-10-17T06:23:04Z</dcterms:modified>
</cp:coreProperties>
</file>